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7"/>
  </p:notesMasterIdLst>
  <p:handoutMasterIdLst>
    <p:handoutMasterId r:id="rId38"/>
  </p:handoutMasterIdLst>
  <p:sldIdLst>
    <p:sldId id="256" r:id="rId22"/>
    <p:sldId id="257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390" r:id="rId31"/>
    <p:sldId id="393" r:id="rId32"/>
    <p:sldId id="276" r:id="rId33"/>
    <p:sldId id="277" r:id="rId34"/>
    <p:sldId id="278" r:id="rId35"/>
    <p:sldId id="279" r:id="rId36"/>
  </p:sldIdLst>
  <p:sldSz cx="12192000" cy="6858000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Figtree" panose="020B0604020202020204" charset="0"/>
      <p:regular r:id="rId43"/>
      <p:bold r:id="rId44"/>
      <p:italic r:id="rId45"/>
      <p:boldItalic r:id="rId46"/>
    </p:embeddedFont>
    <p:embeddedFont>
      <p:font typeface="Figtree Light" panose="020B0604020202020204" charset="0"/>
      <p:regular r:id="rId47"/>
      <p:italic r:id="rId48"/>
    </p:embeddedFont>
    <p:embeddedFont>
      <p:font typeface="Montserrat" pitchFamily="2" charset="0"/>
      <p:regular r:id="rId49"/>
      <p:bold r:id="rId50"/>
      <p:italic r:id="rId51"/>
      <p:boldItalic r:id="rId52"/>
    </p:embeddedFont>
    <p:embeddedFont>
      <p:font typeface="Montserrat Black" pitchFamily="2" charset="0"/>
      <p:bold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394"/>
            <p14:sldId id="395"/>
            <p14:sldId id="396"/>
            <p14:sldId id="397"/>
            <p14:sldId id="398"/>
            <p14:sldId id="399"/>
            <p14:sldId id="400"/>
            <p14:sldId id="390"/>
            <p14:sldId id="393"/>
            <p14:sldId id="276"/>
            <p14:sldId id="277"/>
            <p14:sldId id="278"/>
            <p14:sldId id="279"/>
          </p14:sldIdLst>
        </p14:section>
        <p14:section name="Master" id="{86F55D6F-F04C-C141-A3B2-B81D9F14C13E}">
          <p14:sldIdLst/>
        </p14:section>
        <p14:section name="Cover slides" id="{A8F06CE1-BECE-433A-A682-4C071F90D966}">
          <p14:sldIdLst/>
        </p14:section>
        <p14:section name="Introduction" id="{D71C3838-11FC-3F44-90EC-9E7C8FE30A48}">
          <p14:sldIdLst/>
        </p14:section>
        <p14:section name="Content Slides" id="{05C53EB9-C633-4D6D-B3BC-F573E1DB951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CA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5"/>
    <p:restoredTop sz="72231" autoAdjust="0"/>
  </p:normalViewPr>
  <p:slideViewPr>
    <p:cSldViewPr snapToGrid="0">
      <p:cViewPr>
        <p:scale>
          <a:sx n="100" d="100"/>
          <a:sy n="100" d="100"/>
        </p:scale>
        <p:origin x="58" y="-2011"/>
      </p:cViewPr>
      <p:guideLst/>
    </p:cSldViewPr>
  </p:slideViewPr>
  <p:outlineViewPr>
    <p:cViewPr>
      <p:scale>
        <a:sx n="33" d="100"/>
        <a:sy n="33" d="100"/>
      </p:scale>
      <p:origin x="0" y="-1591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1181" y="-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font" Target="fonts/font1.fntdata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microsoft.com/office/2018/10/relationships/authors" Target="authors.xml"/><Relationship Id="rId20" Type="http://schemas.openxmlformats.org/officeDocument/2006/relationships/slideMaster" Target="slideMasters/slideMaster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0C54EA-4BB1-0AE2-2B2D-97D7E4A95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BE463D-DC62-2177-2EC8-C380496AE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63525" indent="-263525">
              <a:buAutoNum type="arabicPeriod"/>
            </a:pPr>
            <a:r>
              <a:rPr lang="en-GB" b="1" dirty="0"/>
              <a:t>When reading a file using the file object, what method is best for reading the entire file into a single string?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a.  read()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GB" b="1" dirty="0"/>
              <a:t>Which method is used to set the position of a file pointer?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b.  seek()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What is the main purpose of pickling in Python?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To convert a Python object into a byte stream so it can be saved to a file or sent over a network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What statement about the shelve module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3"/>
            </a:pPr>
            <a:r>
              <a:rPr lang="en-GB" dirty="0"/>
              <a:t>It allows objects to be stored in a file using a key, like a dictionary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3F910-5F21-2BF5-E4FA-73F88546C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98D5E9-6D2B-1588-4EEE-D436D325D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11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es Placeholder 3">
            <a:extLst>
              <a:ext uri="{FF2B5EF4-FFF2-40B4-BE49-F238E27FC236}">
                <a16:creationId xmlns:a16="http://schemas.microsoft.com/office/drawing/2014/main" id="{0C0479AB-7F2D-C752-E04B-FECED338C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 provides </a:t>
            </a:r>
            <a:r>
              <a:rPr lang="en-GB" b="1" dirty="0"/>
              <a:t>database drivers</a:t>
            </a:r>
            <a:r>
              <a:rPr lang="en-GB" dirty="0"/>
              <a:t> for most popular relational database systems, and many are bundled with standard or third-party distributions. These drivers adhere to a common interface defined by the Python Database API Specification v2.0 (DB-API 2.0).</a:t>
            </a:r>
          </a:p>
          <a:p>
            <a:r>
              <a:rPr lang="en-GB" dirty="0"/>
              <a:t>To interact with a database: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="1" dirty="0"/>
              <a:t>Establish a connection</a:t>
            </a:r>
            <a:r>
              <a:rPr lang="en-GB" dirty="0"/>
              <a:t> using a </a:t>
            </a:r>
            <a:r>
              <a:rPr lang="en-GB" b="1" dirty="0"/>
              <a:t>connection object</a:t>
            </a:r>
            <a:r>
              <a:rPr lang="en-GB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Use this connection to create a </a:t>
            </a:r>
            <a:r>
              <a:rPr lang="en-GB" b="1" dirty="0"/>
              <a:t>cursor object</a:t>
            </a:r>
            <a:r>
              <a:rPr lang="en-GB" dirty="0"/>
              <a:t>, which handles queries and transaction control (</a:t>
            </a:r>
            <a:r>
              <a:rPr lang="en-GB" b="1" dirty="0"/>
              <a:t>commit</a:t>
            </a:r>
            <a:r>
              <a:rPr lang="en-GB" dirty="0"/>
              <a:t> and </a:t>
            </a:r>
            <a:r>
              <a:rPr lang="en-GB" b="1" dirty="0"/>
              <a:t>rollback</a:t>
            </a:r>
            <a:r>
              <a:rPr lang="en-GB" dirty="0"/>
              <a:t>).</a:t>
            </a:r>
          </a:p>
          <a:p>
            <a:r>
              <a:rPr lang="en-GB" dirty="0"/>
              <a:t>The </a:t>
            </a:r>
            <a:r>
              <a:rPr lang="en-GB" b="1" dirty="0"/>
              <a:t>cursor</a:t>
            </a:r>
            <a:r>
              <a:rPr lang="en-GB" dirty="0"/>
              <a:t> is the primary tool for executing SQL statements and getting results.</a:t>
            </a:r>
          </a:p>
          <a:p>
            <a:r>
              <a:rPr lang="en-GB" b="1" dirty="0"/>
              <a:t>Some Common Cursor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arraysize</a:t>
            </a:r>
            <a:r>
              <a:rPr lang="en-GB" dirty="0"/>
              <a:t>	    Number of rows fetched by </a:t>
            </a:r>
            <a:r>
              <a:rPr lang="en-GB" dirty="0" err="1"/>
              <a:t>fetchmany</a:t>
            </a:r>
            <a:r>
              <a:rPr lang="en-GB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close()	    Close the cursor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description    Metadata about the result set or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execute()	    Execute a single SQL statement (supports placeholders)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fetchall</a:t>
            </a:r>
            <a:r>
              <a:rPr lang="en-GB" dirty="0"/>
              <a:t>()	    Retrieve all remaining rows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fetchone</a:t>
            </a:r>
            <a:r>
              <a:rPr lang="en-GB" dirty="0"/>
              <a:t>()	    Retrieve the next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rowrowcount</a:t>
            </a:r>
            <a:r>
              <a:rPr lang="en-GB" dirty="0"/>
              <a:t> Number of rows affected by the last operation</a:t>
            </a:r>
          </a:p>
          <a:p>
            <a:endParaRPr lang="en-GB" dirty="0"/>
          </a:p>
          <a:p>
            <a:r>
              <a:rPr lang="en-GB" dirty="0"/>
              <a:t>Python is shipped with </a:t>
            </a:r>
            <a:r>
              <a:rPr lang="en-GB" b="1" dirty="0"/>
              <a:t>SQLite,</a:t>
            </a:r>
            <a:r>
              <a:rPr lang="en-GB" dirty="0"/>
              <a:t> a lightweight, single-file relational database that requires no server setup and is ideal for small to medium-sized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37713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demonstrates how to use Python’s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sqlite3</a:t>
            </a:r>
            <a:r>
              <a:rPr lang="en-GB" dirty="0"/>
              <a:t> module to connect to a relational database and execute a simple </a:t>
            </a:r>
            <a:r>
              <a:rPr lang="en-GB" b="1" dirty="0"/>
              <a:t>SQL query</a:t>
            </a:r>
            <a:r>
              <a:rPr lang="en-GB" dirty="0"/>
              <a:t>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connect()</a:t>
            </a:r>
            <a:r>
              <a:rPr lang="en-GB" dirty="0"/>
              <a:t> function establishes a connection to a database file named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whisky</a:t>
            </a:r>
            <a:r>
              <a:rPr lang="en-GB" dirty="0"/>
              <a:t> - if the file does not already exist, SQLite automatically creates it. From this connection, a </a:t>
            </a:r>
            <a:r>
              <a:rPr lang="en-GB" b="1" dirty="0"/>
              <a:t>cursor object</a:t>
            </a:r>
            <a:r>
              <a:rPr lang="en-GB" dirty="0"/>
              <a:t> is obtained using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db.cursor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The cursor is the main interface for sending SQL commands and retrieving results.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execute()</a:t>
            </a:r>
            <a:r>
              <a:rPr lang="en-GB" dirty="0"/>
              <a:t> method runs an SQL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  <a:r>
              <a:rPr lang="en-GB" dirty="0"/>
              <a:t> statement that retrieves brand names and their corresponding regions from two tables, </a:t>
            </a:r>
            <a:r>
              <a:rPr lang="en-GB" b="1" dirty="0"/>
              <a:t>BRANDS</a:t>
            </a:r>
            <a:r>
              <a:rPr lang="en-GB" dirty="0"/>
              <a:t> and </a:t>
            </a:r>
            <a:r>
              <a:rPr lang="en-GB" b="1" dirty="0"/>
              <a:t>REGION</a:t>
            </a:r>
            <a:r>
              <a:rPr lang="en-GB" dirty="0"/>
              <a:t>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en-GB" dirty="0"/>
              <a:t> clause ensures that the tables are joined using a common key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REGION_ID</a:t>
            </a:r>
            <a:r>
              <a:rPr lang="en-GB" dirty="0"/>
              <a:t>), while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  <a:r>
              <a:rPr lang="en-GB" dirty="0"/>
              <a:t> clause sorts the results alphabetically by brand name. Once the query executes,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fetchall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method retrieves all matching rows as a list of tuples.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GB" dirty="0"/>
              <a:t> loop iterates through each row, and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en-GB" dirty="0"/>
              <a:t> statement uses formatted string output to neatly display the brand and region names in two left-aligned columns, each 30 characters wide.</a:t>
            </a:r>
          </a:p>
          <a:p>
            <a:endParaRPr lang="en-GB" dirty="0"/>
          </a:p>
          <a:p>
            <a:r>
              <a:rPr lang="en-GB" dirty="0"/>
              <a:t>Finally,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db.close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call closes the database connection, ensuring that all resources are released properly. In modern Python code, it’s often recommended to use a </a:t>
            </a:r>
            <a:r>
              <a:rPr lang="en-GB" b="1" dirty="0"/>
              <a:t>context manager</a:t>
            </a:r>
            <a:r>
              <a:rPr lang="en-GB" dirty="0"/>
              <a:t> (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sqlite3.connect('whisky') as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GB" dirty="0"/>
              <a:t>) to handle connection closure automatically, even if an error occurs.</a:t>
            </a:r>
          </a:p>
          <a:p>
            <a:endParaRPr lang="en-GB" dirty="0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F741FF72-A8EB-785F-AF4A-8F8E4D20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5078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challenge when reading </a:t>
            </a:r>
            <a:r>
              <a:rPr lang="en-GB" b="1" dirty="0"/>
              <a:t>binary data</a:t>
            </a:r>
            <a:r>
              <a:rPr lang="en-GB" dirty="0"/>
              <a:t> is determining its </a:t>
            </a:r>
            <a:r>
              <a:rPr lang="en-GB" b="1" dirty="0"/>
              <a:t>format</a:t>
            </a:r>
            <a:r>
              <a:rPr lang="en-GB" dirty="0"/>
              <a:t>. Unless the data was originally written by Python (or via the Python API in another language such as C), it won’t map directly to Python’s built-in types - a common issue in all high-level languages.</a:t>
            </a:r>
          </a:p>
          <a:p>
            <a:endParaRPr lang="en-GB" dirty="0"/>
          </a:p>
          <a:p>
            <a:r>
              <a:rPr lang="en-GB" dirty="0"/>
              <a:t>The example shows a simple </a:t>
            </a:r>
            <a:r>
              <a:rPr lang="en-GB" b="1" dirty="0"/>
              <a:t>C struct</a:t>
            </a:r>
            <a:r>
              <a:rPr lang="en-GB" dirty="0"/>
              <a:t> written to a file. It contains </a:t>
            </a:r>
            <a:r>
              <a:rPr lang="en-GB" b="1" dirty="0"/>
              <a:t>two integers (int)</a:t>
            </a:r>
            <a:r>
              <a:rPr lang="en-GB" dirty="0"/>
              <a:t>, a </a:t>
            </a:r>
            <a:r>
              <a:rPr lang="en-GB" b="1" dirty="0"/>
              <a:t>double-precision value (double)</a:t>
            </a:r>
            <a:r>
              <a:rPr lang="en-GB" dirty="0"/>
              <a:t>, and an </a:t>
            </a:r>
            <a:r>
              <a:rPr lang="en-GB" b="1" dirty="0"/>
              <a:t>array of 80 characters</a:t>
            </a:r>
            <a:r>
              <a:rPr lang="en-GB" dirty="0"/>
              <a:t> (a C-style string ending with a null byte). </a:t>
            </a:r>
          </a:p>
          <a:p>
            <a:endParaRPr lang="en-GB" dirty="0"/>
          </a:p>
          <a:p>
            <a:r>
              <a:rPr lang="en-GB" dirty="0"/>
              <a:t>To interpret this in Python, the </a:t>
            </a:r>
            <a:r>
              <a:rPr lang="en-GB" b="1" dirty="0" err="1"/>
              <a:t>struct.unpack</a:t>
            </a:r>
            <a:r>
              <a:rPr lang="en-GB" b="1" dirty="0"/>
              <a:t>()</a:t>
            </a:r>
            <a:r>
              <a:rPr lang="en-GB" dirty="0"/>
              <a:t> function is used with a format string, here "iid80s", which specifies two integers, one double, and an 80-character string. Because C strings are single-byte, the resulting Python bytes object is converted to text using </a:t>
            </a:r>
            <a:r>
              <a:rPr lang="en-GB" b="1" dirty="0"/>
              <a:t>.decode()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Note:</a:t>
            </a:r>
            <a:r>
              <a:rPr lang="en-GB" dirty="0"/>
              <a:t> Be careful of </a:t>
            </a:r>
            <a:r>
              <a:rPr lang="en-GB" b="1" dirty="0"/>
              <a:t>padding bytes</a:t>
            </a:r>
            <a:r>
              <a:rPr lang="en-GB" dirty="0"/>
              <a:t> added by C compilers for alignment, as these vary between 32- and 64-bit systems and can be changed with #pragma pack. Also watch for </a:t>
            </a:r>
            <a:r>
              <a:rPr lang="en-GB" b="1" dirty="0"/>
              <a:t>endianness</a:t>
            </a:r>
            <a:r>
              <a:rPr lang="en-GB" dirty="0"/>
              <a:t> differences, which are detailed in the Python struct module documentation.</a:t>
            </a:r>
          </a:p>
          <a:p>
            <a:endParaRPr lang="en-GB" dirty="0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745470C-8562-6E19-8733-3AD417EF0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5485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8706F-3B8A-D416-8DE6-4FFB55AF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3393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know that </a:t>
            </a:r>
            <a:r>
              <a:rPr lang="en-GB" b="1" dirty="0"/>
              <a:t>stderr</a:t>
            </a:r>
            <a:r>
              <a:rPr lang="en-GB" dirty="0"/>
              <a:t> is intended for </a:t>
            </a:r>
            <a:r>
              <a:rPr lang="en-GB" b="1" dirty="0"/>
              <a:t>error messages</a:t>
            </a:r>
            <a:r>
              <a:rPr lang="en-GB" dirty="0"/>
              <a:t>, yet it’s still common to see scripts writing errors to </a:t>
            </a:r>
            <a:r>
              <a:rPr lang="en-GB" b="1" dirty="0" err="1"/>
              <a:t>stdout</a:t>
            </a:r>
            <a:r>
              <a:rPr lang="en-GB" dirty="0"/>
              <a:t> instead. Python automatically routes its own error messages to </a:t>
            </a:r>
            <a:r>
              <a:rPr lang="en-GB" b="1" dirty="0"/>
              <a:t>stderr</a:t>
            </a:r>
            <a:r>
              <a:rPr lang="en-GB" dirty="0"/>
              <a:t>, but it cannot determine which of </a:t>
            </a:r>
            <a:r>
              <a:rPr lang="en-GB" i="1" dirty="0"/>
              <a:t>your</a:t>
            </a:r>
            <a:r>
              <a:rPr lang="en-GB" dirty="0"/>
              <a:t> messages are errors - that’s up to you.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stderr</a:t>
            </a:r>
            <a:r>
              <a:rPr lang="en-GB" dirty="0"/>
              <a:t> correctly is important because many tools and systems rely on that stream to </a:t>
            </a:r>
            <a:r>
              <a:rPr lang="en-GB" b="1" dirty="0"/>
              <a:t>detect, capture, or redirect errors</a:t>
            </a:r>
            <a:r>
              <a:rPr lang="en-GB" dirty="0"/>
              <a:t>. For example, a common system administrator’s trick is to redirect </a:t>
            </a:r>
            <a:r>
              <a:rPr lang="en-GB" b="1" dirty="0"/>
              <a:t>stderr</a:t>
            </a:r>
            <a:r>
              <a:rPr lang="en-GB" dirty="0"/>
              <a:t> (file descriptor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) to a log file, then check the </a:t>
            </a:r>
            <a:r>
              <a:rPr lang="en-GB" b="1" dirty="0"/>
              <a:t>file size</a:t>
            </a:r>
            <a:r>
              <a:rPr lang="en-GB" dirty="0"/>
              <a:t> after the script has run. If the file is empty, no errors were produced, although a more reliable check would be to test the program’s </a:t>
            </a:r>
            <a:r>
              <a:rPr lang="en-GB" b="1" dirty="0"/>
              <a:t>return code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For more advanced error handling, use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logging</a:t>
            </a:r>
            <a:r>
              <a:rPr lang="en-GB" dirty="0"/>
              <a:t> module from the standard library. For debugging and web-based error reports,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cgitb</a:t>
            </a:r>
            <a:r>
              <a:rPr lang="en-GB" dirty="0"/>
              <a:t> module can provide detailed tracebacks.</a:t>
            </a:r>
          </a:p>
          <a:p>
            <a:endParaRPr lang="en-GB" dirty="0"/>
          </a:p>
          <a:p>
            <a:r>
              <a:rPr lang="en-GB" dirty="0"/>
              <a:t>To write to </a:t>
            </a:r>
            <a:r>
              <a:rPr lang="en-GB" b="1" dirty="0"/>
              <a:t>stderr</a:t>
            </a:r>
            <a:r>
              <a:rPr lang="en-GB" dirty="0"/>
              <a:t>, use: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sys.stderr.write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(message)</a:t>
            </a:r>
          </a:p>
          <a:p>
            <a:endParaRPr lang="en-GB" dirty="0"/>
          </a:p>
          <a:p>
            <a:r>
              <a:rPr lang="en-GB" dirty="0"/>
              <a:t>Standard error numbers are defined as constants in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</a:t>
            </a:r>
            <a:r>
              <a:rPr lang="en-GB" dirty="0"/>
              <a:t> module and can be converted to readable messages with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os.strerror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For example, error number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 corresponds to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errno.ENOENT</a:t>
            </a:r>
            <a:r>
              <a:rPr lang="en-GB" dirty="0"/>
              <a:t>, meaning </a:t>
            </a:r>
            <a:r>
              <a:rPr lang="en-GB" i="1" dirty="0"/>
              <a:t>“No such file or directory.”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5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default, Python sends </a:t>
            </a:r>
            <a:r>
              <a:rPr lang="en-GB" b="1" dirty="0"/>
              <a:t>warnings</a:t>
            </a:r>
            <a:r>
              <a:rPr lang="en-GB" dirty="0"/>
              <a:t> to </a:t>
            </a:r>
            <a:r>
              <a:rPr lang="en-GB" b="1" dirty="0"/>
              <a:t>stderr</a:t>
            </a:r>
            <a:r>
              <a:rPr lang="en-GB" dirty="0"/>
              <a:t>, but their behaviour can be controlled in several ways from within a program. In practice, you may not see many warnings, as the most common types are </a:t>
            </a:r>
            <a:r>
              <a:rPr lang="en-GB" b="1" dirty="0"/>
              <a:t>ignored by default</a:t>
            </a:r>
            <a:r>
              <a:rPr lang="en-GB" dirty="0"/>
              <a:t>. You can also </a:t>
            </a:r>
            <a:r>
              <a:rPr lang="en-GB" b="1" dirty="0"/>
              <a:t>generate your own warnings</a:t>
            </a:r>
            <a:r>
              <a:rPr lang="en-GB" dirty="0"/>
              <a:t> (using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UserWarning</a:t>
            </a:r>
            <a:r>
              <a:rPr lang="en-GB" dirty="0"/>
              <a:t> class) within a program.</a:t>
            </a:r>
          </a:p>
          <a:p>
            <a:endParaRPr lang="en-GB" dirty="0"/>
          </a:p>
          <a:p>
            <a:r>
              <a:rPr lang="en-GB" dirty="0"/>
              <a:t>Certain built-in warnings, such as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DeprecationWarning</a:t>
            </a:r>
            <a:r>
              <a:rPr lang="en-GB" dirty="0"/>
              <a:t>,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PendingDeprecationWarning</a:t>
            </a:r>
            <a:r>
              <a:rPr lang="en-GB" dirty="0"/>
              <a:t>, and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ImportWarning</a:t>
            </a:r>
            <a:r>
              <a:rPr lang="en-GB" dirty="0"/>
              <a:t> - are hidden unless explicitly enabled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Wd</a:t>
            </a:r>
            <a:r>
              <a:rPr lang="en-GB" dirty="0"/>
              <a:t> command-line option or a </a:t>
            </a:r>
            <a:r>
              <a:rPr lang="en-GB" b="1" dirty="0"/>
              <a:t>filter</a:t>
            </a:r>
            <a:r>
              <a:rPr lang="en-GB" dirty="0"/>
              <a:t>. To activate this behaviour programmatically, use: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warnings.simplefilter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('default’)</a:t>
            </a:r>
          </a:p>
          <a:p>
            <a:endParaRPr lang="en-GB" dirty="0"/>
          </a:p>
          <a:p>
            <a:r>
              <a:rPr lang="en-GB" dirty="0"/>
              <a:t>Although warnings are technically part of Python’s </a:t>
            </a:r>
            <a:r>
              <a:rPr lang="en-GB" b="1" dirty="0"/>
              <a:t>exception system</a:t>
            </a:r>
            <a:r>
              <a:rPr lang="en-GB" dirty="0"/>
              <a:t>, they are </a:t>
            </a:r>
            <a:r>
              <a:rPr lang="en-GB" b="1" dirty="0"/>
              <a:t>handled differently</a:t>
            </a:r>
            <a:r>
              <a:rPr lang="en-GB" dirty="0"/>
              <a:t>. Filters can be defined using </a:t>
            </a:r>
            <a:r>
              <a:rPr lang="en-GB" b="1" dirty="0"/>
              <a:t>regular expressions</a:t>
            </a:r>
            <a:r>
              <a:rPr lang="en-GB" dirty="0"/>
              <a:t> to match warning types or message text - examples of which are shown on the next slide.</a:t>
            </a:r>
          </a:p>
          <a:p>
            <a:endParaRPr lang="en-GB" dirty="0"/>
          </a:p>
          <a:p>
            <a:r>
              <a:rPr lang="en-GB" dirty="0"/>
              <a:t>We will also look later at how </a:t>
            </a:r>
            <a:r>
              <a:rPr lang="en-GB" b="1" dirty="0"/>
              <a:t>warnings fit into the Python exception hierarchy</a:t>
            </a:r>
            <a:r>
              <a:rPr lang="en-GB" dirty="0"/>
              <a:t>.</a:t>
            </a:r>
          </a:p>
          <a:p>
            <a:r>
              <a:rPr lang="en-GB" dirty="0"/>
              <a:t>Additional control is available using a </a:t>
            </a:r>
            <a:r>
              <a:rPr lang="en-GB" b="1" dirty="0"/>
              <a:t>context manager</a:t>
            </a:r>
            <a:r>
              <a:rPr lang="en-GB" dirty="0"/>
              <a:t>, though that is beyond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81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example is straightforward, it demonstrates how to </a:t>
            </a:r>
            <a:r>
              <a:rPr lang="en-GB" b="1" dirty="0"/>
              <a:t>issue a user-defined warning</a:t>
            </a:r>
            <a:r>
              <a:rPr lang="en-GB" dirty="0"/>
              <a:t> using the warnings module. Notice that the program still </a:t>
            </a:r>
            <a:r>
              <a:rPr lang="en-GB" b="1" dirty="0"/>
              <a:t>runs to completion</a:t>
            </a:r>
            <a:r>
              <a:rPr lang="en-GB" dirty="0"/>
              <a:t>, even though a warning message is displayed.</a:t>
            </a:r>
          </a:p>
          <a:p>
            <a:endParaRPr lang="en-GB" dirty="0"/>
          </a:p>
          <a:p>
            <a:r>
              <a:rPr lang="en-GB" dirty="0"/>
              <a:t>The second example shows how to </a:t>
            </a:r>
            <a:r>
              <a:rPr lang="en-GB" b="1" dirty="0"/>
              <a:t>enable and control system-generated warnings</a:t>
            </a:r>
            <a:r>
              <a:rPr lang="en-GB" dirty="0"/>
              <a:t>, such as </a:t>
            </a:r>
            <a:r>
              <a:rPr lang="en-GB" dirty="0" err="1"/>
              <a:t>DeprecationWarning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Using the following is equivalent to using the –</a:t>
            </a:r>
            <a:r>
              <a:rPr lang="en-GB" dirty="0" err="1"/>
              <a:t>Wd</a:t>
            </a:r>
            <a:r>
              <a:rPr lang="en-GB" dirty="0"/>
              <a:t> command-line options:</a:t>
            </a:r>
          </a:p>
          <a:p>
            <a:pPr lvl="1"/>
            <a:r>
              <a:rPr lang="en-GB" dirty="0" err="1"/>
              <a:t>warnings.simplefilter</a:t>
            </a:r>
            <a:r>
              <a:rPr lang="en-GB" dirty="0"/>
              <a:t>('default')</a:t>
            </a:r>
          </a:p>
          <a:p>
            <a:pPr lvl="1"/>
            <a:r>
              <a:rPr lang="en-GB" dirty="0" err="1"/>
              <a:t>warnings.filterwarnings</a:t>
            </a:r>
            <a:r>
              <a:rPr lang="en-GB" dirty="0"/>
              <a:t>('error', '.*')</a:t>
            </a:r>
          </a:p>
          <a:p>
            <a:r>
              <a:rPr lang="en-GB" dirty="0"/>
              <a:t>The filter pattern '.*' matches </a:t>
            </a:r>
            <a:r>
              <a:rPr lang="en-GB" b="1" dirty="0"/>
              <a:t>all warnings</a:t>
            </a:r>
            <a:r>
              <a:rPr lang="en-GB" dirty="0"/>
              <a:t> and converts them into </a:t>
            </a:r>
            <a:r>
              <a:rPr lang="en-GB" b="1" dirty="0"/>
              <a:t>errors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 the example, a call to a </a:t>
            </a:r>
            <a:r>
              <a:rPr lang="en-GB" b="1" dirty="0"/>
              <a:t>deprecated function</a:t>
            </a:r>
            <a:r>
              <a:rPr lang="en-GB" dirty="0"/>
              <a:t> (e.g. </a:t>
            </a:r>
            <a:r>
              <a:rPr lang="en-GB" dirty="0" err="1"/>
              <a:t>locale.getdefaultlocale</a:t>
            </a:r>
            <a:r>
              <a:rPr lang="en-GB" dirty="0"/>
              <a:t>()) triggers a </a:t>
            </a:r>
            <a:r>
              <a:rPr lang="en-GB" dirty="0" err="1"/>
              <a:t>DeprecationWarning</a:t>
            </a:r>
            <a:r>
              <a:rPr lang="en-GB" dirty="0"/>
              <a:t>, which is raised as an exception because of the filter.</a:t>
            </a:r>
          </a:p>
          <a:p>
            <a:r>
              <a:rPr lang="en-GB" dirty="0"/>
              <a:t>Possible </a:t>
            </a:r>
            <a:r>
              <a:rPr lang="en-GB" b="1" dirty="0"/>
              <a:t>filter actions</a:t>
            </a:r>
            <a:r>
              <a:rPr lang="en-GB" dirty="0"/>
              <a:t> include: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error	</a:t>
            </a:r>
            <a:r>
              <a:rPr lang="en-GB" dirty="0"/>
              <a:t>Turn matching warnings into exceptions.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ignore	</a:t>
            </a:r>
            <a:r>
              <a:rPr lang="en-GB" dirty="0"/>
              <a:t>Suppress matching warnings.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always	</a:t>
            </a:r>
            <a:r>
              <a:rPr lang="en-GB" dirty="0"/>
              <a:t>Display all matching warnings, every time they occur.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default	</a:t>
            </a:r>
            <a:r>
              <a:rPr lang="en-GB" dirty="0"/>
              <a:t>Display the first occurrence of a warning per location.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module	</a:t>
            </a:r>
            <a:r>
              <a:rPr lang="en-GB" dirty="0"/>
              <a:t>Display the first occurrence of a warning per module.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once	</a:t>
            </a:r>
            <a:r>
              <a:rPr lang="en-GB" dirty="0"/>
              <a:t>Display only the first occurrence of each warning globally.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7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most programmers, </a:t>
            </a:r>
            <a:r>
              <a:rPr lang="en-GB" b="1" dirty="0"/>
              <a:t>testing and handling errors</a:t>
            </a:r>
            <a:r>
              <a:rPr lang="en-GB" dirty="0"/>
              <a:t> is among the least enjoyable tasks. Programs can fail in many ways, and the resulting </a:t>
            </a:r>
            <a:r>
              <a:rPr lang="en-GB" b="1" dirty="0"/>
              <a:t>exception-handling code</a:t>
            </a:r>
            <a:r>
              <a:rPr lang="en-GB" dirty="0"/>
              <a:t> often grows larger than the main logic itself.</a:t>
            </a:r>
          </a:p>
          <a:p>
            <a:endParaRPr lang="en-GB" dirty="0"/>
          </a:p>
          <a:p>
            <a:r>
              <a:rPr lang="en-GB" dirty="0"/>
              <a:t>Traditionally, errors were signalled by </a:t>
            </a:r>
            <a:r>
              <a:rPr lang="en-GB" b="1" dirty="0"/>
              <a:t>returning a status value</a:t>
            </a:r>
            <a:r>
              <a:rPr lang="en-GB" dirty="0"/>
              <a:t> from a function, but this approach has clear drawbacks: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Leads to </a:t>
            </a:r>
            <a:r>
              <a:rPr lang="en-GB" b="1" dirty="0"/>
              <a:t>nested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GB" b="1" dirty="0"/>
              <a:t> /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chains</a:t>
            </a:r>
            <a:r>
              <a:rPr lang="en-GB" dirty="0"/>
              <a:t>, reducing readability.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Overloaded operators</a:t>
            </a:r>
            <a:r>
              <a:rPr lang="en-GB" dirty="0"/>
              <a:t> lack spare return values for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Return codes are easy to ignore</a:t>
            </a:r>
            <a:r>
              <a:rPr lang="en-GB" dirty="0"/>
              <a:t>, allowing issues to go unnoticed.</a:t>
            </a:r>
          </a:p>
          <a:p>
            <a:endParaRPr lang="en-GB" dirty="0"/>
          </a:p>
          <a:p>
            <a:r>
              <a:rPr lang="en-GB" dirty="0"/>
              <a:t>Another technique is for an object to </a:t>
            </a:r>
            <a:r>
              <a:rPr lang="en-GB" b="1" dirty="0"/>
              <a:t>track its own good/bad state</a:t>
            </a:r>
            <a:r>
              <a:rPr lang="en-GB" dirty="0"/>
              <a:t>, but this often results in </a:t>
            </a:r>
            <a:r>
              <a:rPr lang="en-GB" b="1" dirty="0"/>
              <a:t>clumsy, less cohesive code</a:t>
            </a:r>
            <a:r>
              <a:rPr lang="en-GB" dirty="0"/>
              <a:t>. Simply </a:t>
            </a:r>
            <a:r>
              <a:rPr lang="en-GB" b="1" dirty="0"/>
              <a:t>aborting the program</a:t>
            </a:r>
            <a:r>
              <a:rPr lang="en-GB" dirty="0"/>
              <a:t> is a last resort, the component should detect the failure, while the caller decides how to respond.</a:t>
            </a:r>
          </a:p>
          <a:p>
            <a:endParaRPr lang="en-GB" dirty="0"/>
          </a:p>
          <a:p>
            <a:r>
              <a:rPr lang="en-GB" dirty="0"/>
              <a:t>Python’s solution is to represent </a:t>
            </a:r>
            <a:r>
              <a:rPr lang="en-GB" b="1" dirty="0"/>
              <a:t>exceptions as objects</a:t>
            </a:r>
            <a:r>
              <a:rPr lang="en-GB" dirty="0"/>
              <a:t>. These are </a:t>
            </a:r>
            <a:r>
              <a:rPr lang="en-GB" b="1" dirty="0"/>
              <a:t>self-describing</a:t>
            </a:r>
            <a:r>
              <a:rPr lang="en-GB" dirty="0"/>
              <a:t>, providing detailed information about what went wrong. Exception handling in Python also uses a </a:t>
            </a:r>
            <a:r>
              <a:rPr lang="en-GB" b="1" dirty="0"/>
              <a:t>separate control path</a:t>
            </a:r>
            <a:r>
              <a:rPr lang="en-GB" dirty="0"/>
              <a:t>, so you only catch exceptions you care about - there’s no need to manually detect and return every error.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C126-1CF1-1C5D-0246-FD0ECDBE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43A52-9B91-D0C7-D8DC-CBAD76517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FC82B-86CD-EBED-23F0-2D52A3D79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</a:t>
            </a:r>
            <a:r>
              <a:rPr lang="en-GB" dirty="0"/>
              <a:t> contains the code to be tested. If any part of that code, often a function call, </a:t>
            </a:r>
            <a:r>
              <a:rPr lang="en-GB" b="1" dirty="0"/>
              <a:t>raises an exception</a:t>
            </a:r>
            <a:r>
              <a:rPr lang="en-GB" dirty="0"/>
              <a:t>, it can be </a:t>
            </a:r>
            <a:r>
              <a:rPr lang="en-GB" b="1" dirty="0"/>
              <a:t>caught and handled</a:t>
            </a:r>
            <a:r>
              <a:rPr lang="en-GB" dirty="0"/>
              <a:t> in the corresponding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If a list of exceptions is specified, the handler will only execute if the raised exception </a:t>
            </a:r>
            <a:r>
              <a:rPr lang="en-GB" b="1" dirty="0"/>
              <a:t>matches one in the list</a:t>
            </a:r>
            <a:r>
              <a:rPr lang="en-GB" dirty="0"/>
              <a:t>; otherwise, the </a:t>
            </a:r>
            <a:r>
              <a:rPr lang="en-GB" b="1" dirty="0"/>
              <a:t>stack is unwound</a:t>
            </a:r>
            <a:r>
              <a:rPr lang="en-GB" dirty="0"/>
              <a:t> until an appropriate handler is found.</a:t>
            </a:r>
          </a:p>
          <a:p>
            <a:endParaRPr lang="en-GB" dirty="0"/>
          </a:p>
          <a:p>
            <a:r>
              <a:rPr lang="en-GB" dirty="0"/>
              <a:t>Within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, the raised exception can be accessed using the optional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clause. The </a:t>
            </a:r>
            <a:r>
              <a:rPr lang="en-GB" b="1" dirty="0"/>
              <a:t>exception object</a:t>
            </a:r>
            <a:r>
              <a:rPr lang="en-GB" dirty="0"/>
              <a:t> provides several useful attributes, which vary depending on its subclass.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block</a:t>
            </a:r>
            <a:r>
              <a:rPr lang="en-GB" dirty="0"/>
              <a:t> runs </a:t>
            </a:r>
            <a:r>
              <a:rPr lang="en-GB" b="1" dirty="0"/>
              <a:t>only if no exceptions occur</a:t>
            </a:r>
            <a:r>
              <a:rPr lang="en-GB" dirty="0"/>
              <a:t> 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block, while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b="1" dirty="0"/>
              <a:t> block</a:t>
            </a:r>
            <a:r>
              <a:rPr lang="en-GB" dirty="0"/>
              <a:t> is </a:t>
            </a:r>
            <a:r>
              <a:rPr lang="en-GB" b="1" dirty="0"/>
              <a:t>always executed</a:t>
            </a:r>
            <a:r>
              <a:rPr lang="en-GB" dirty="0"/>
              <a:t>, regardless of whether an exception was raised or handled (with a few specific exceptions discussed 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E4E0B-ACE1-4EC3-D231-EF23E240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9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2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6BE-E8A3-A7D7-3FBA-D739AEA0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9E671-B3DE-684B-FDE3-22C899A93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0985-E02C-5C30-F43D-FE7098719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2060-4F3E-6B88-8A25-C1410E7B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6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1.png"/><Relationship Id="rId4" Type="http://schemas.openxmlformats.org/officeDocument/2006/relationships/image" Target="../media/image106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1.png"/><Relationship Id="rId4" Type="http://schemas.openxmlformats.org/officeDocument/2006/relationships/image" Target="../media/image1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1.png"/><Relationship Id="rId4" Type="http://schemas.openxmlformats.org/officeDocument/2006/relationships/image" Target="../media/image118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7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1.png"/><Relationship Id="rId4" Type="http://schemas.openxmlformats.org/officeDocument/2006/relationships/image" Target="../media/image82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1.png"/><Relationship Id="rId4" Type="http://schemas.openxmlformats.org/officeDocument/2006/relationships/image" Target="../media/image88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1.png"/><Relationship Id="rId4" Type="http://schemas.openxmlformats.org/officeDocument/2006/relationships/image" Target="../media/image94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1.png"/><Relationship Id="rId4" Type="http://schemas.openxmlformats.org/officeDocument/2006/relationships/image" Target="../media/image100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Graphic 31">
            <a:extLst>
              <a:ext uri="{FF2B5EF4-FFF2-40B4-BE49-F238E27FC236}">
                <a16:creationId xmlns:a16="http://schemas.microsoft.com/office/drawing/2014/main" id="{5C8847F9-D2EB-6F20-A295-4FF698D34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39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9888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2A02FDDF-39B0-4BEE-DB78-8468DCBC9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12 – Error Handling and Exceptions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EF9C0-52F2-C738-D1C6-95155B251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78819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12: Error Handling and Exceptions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9C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13: Testing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When reading a file using the file object, what method is best for reading the entire file into a single string?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read()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readlines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readline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readall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b="1" dirty="0"/>
              <a:t>Which method is used to set the position of a file pointer?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tell()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seek()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ftell</a:t>
            </a:r>
            <a:r>
              <a:rPr lang="en-GB" dirty="0"/>
              <a:t>()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 err="1"/>
              <a:t>fseek</a:t>
            </a:r>
            <a:r>
              <a:rPr lang="en-GB" dirty="0"/>
              <a:t>()</a:t>
            </a:r>
          </a:p>
          <a:p>
            <a:pPr lvl="0">
              <a:spcBef>
                <a:spcPts val="60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381819" cy="4507271"/>
          </a:xfrm>
        </p:spPr>
        <p:txBody>
          <a:bodyPr/>
          <a:lstStyle/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What is the main purpose of pickling in Python?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convert a Python object into a JSON string for web communication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convert a Python object into a byte stream so it can be saved to a file or sent over a network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compress a Python file to reduce its size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To encrypt Python data for secure storage</a:t>
            </a:r>
          </a:p>
          <a:p>
            <a:pPr marL="263525" lvl="0">
              <a:spcBef>
                <a:spcPts val="600"/>
              </a:spcBef>
            </a:pPr>
            <a:endParaRPr lang="en-GB" b="1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What statement about the shelve module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only supports plain text data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stores objects in memory, not on disk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allows objects to be stored in a file using a key, like a dictionary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It replaces the pickle module entirely</a:t>
            </a:r>
            <a:endParaRPr lang="en-GB" b="1" dirty="0"/>
          </a:p>
          <a:p>
            <a:pPr marL="342900" indent="-342900">
              <a:buFont typeface="+mj-lt"/>
              <a:buAutoNum type="arabicPeriod" startAt="4"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095E6-1536-EA01-360B-D262DC9F9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54480"/>
            <a:ext cx="6679721" cy="424003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Creating a file object: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the open() function to create a file object</a:t>
            </a:r>
          </a:p>
          <a:p>
            <a:pPr>
              <a:spcBef>
                <a:spcPts val="600"/>
              </a:spcBef>
            </a:pPr>
            <a:r>
              <a:rPr lang="en-GB" b="1" dirty="0"/>
              <a:t>Reading from a file: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read(), </a:t>
            </a:r>
            <a:r>
              <a:rPr lang="en-GB" dirty="0" err="1"/>
              <a:t>readline</a:t>
            </a:r>
            <a:r>
              <a:rPr lang="en-GB" dirty="0"/>
              <a:t>(), or </a:t>
            </a:r>
            <a:r>
              <a:rPr lang="en-GB" dirty="0" err="1"/>
              <a:t>readlines</a:t>
            </a:r>
            <a:r>
              <a:rPr lang="en-GB" dirty="0"/>
              <a:t>()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Or iterate directly over the file object in a for loop</a:t>
            </a:r>
          </a:p>
          <a:p>
            <a:pPr>
              <a:spcBef>
                <a:spcPts val="600"/>
              </a:spcBef>
            </a:pPr>
            <a:r>
              <a:rPr lang="en-GB" b="1" dirty="0"/>
              <a:t>Writing to a file: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Use write() or </a:t>
            </a:r>
            <a:r>
              <a:rPr lang="en-GB" dirty="0" err="1"/>
              <a:t>writelines</a:t>
            </a:r>
            <a:r>
              <a:rPr lang="en-GB" dirty="0"/>
              <a:t>()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 print() function can also write to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Always close the file when finished or use a with statement</a:t>
            </a:r>
          </a:p>
          <a:p>
            <a:pPr>
              <a:spcBef>
                <a:spcPts val="600"/>
              </a:spcBef>
            </a:pPr>
            <a:r>
              <a:rPr lang="en-GB" b="1" dirty="0"/>
              <a:t>Additional notes: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Many other file-handling methods are available.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Pickling preserves Python objects to a file.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Shelve can store multiple pickled objects using key access.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Compression reduces file size and saves disk space.</a:t>
            </a:r>
          </a:p>
        </p:txBody>
      </p:sp>
    </p:spTree>
    <p:extLst>
      <p:ext uri="{BB962C8B-B14F-4D97-AF65-F5344CB8AC3E}">
        <p14:creationId xmlns:p14="http://schemas.microsoft.com/office/powerpoint/2010/main" val="6921475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Database interface 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/>
              <a:t>Available for most popular databases: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Database drivers are expected to conform to a standard.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Import the required database driver, then call standard methods.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Most drivers include extensions.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Two main objects: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Connection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Connect to the database.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Create the cursor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Transaction management.</a:t>
            </a:r>
          </a:p>
          <a:p>
            <a:pPr marL="457200" lvl="1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Cursor object.</a:t>
            </a:r>
          </a:p>
          <a:p>
            <a:pPr marL="457200" lvl="2" indent="-230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Execute queries on this.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Python is shipped with SQLite.</a:t>
            </a:r>
          </a:p>
          <a:p>
            <a:pPr lvl="1">
              <a:spcBef>
                <a:spcPts val="600"/>
              </a:spcBef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F5E9-9F3B-1448-80E7-01A7F1E5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3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Example - SQLite from Python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Use the sqlite3 module.</a:t>
            </a:r>
          </a:p>
          <a:p>
            <a:pPr marL="285750" lvl="1" indent="-285750"/>
            <a:r>
              <a:rPr lang="en-GB" sz="1800" dirty="0"/>
              <a:t>Bundled with the Python release.</a:t>
            </a:r>
          </a:p>
          <a:p>
            <a:pPr marL="285750" lvl="1" indent="-285750"/>
            <a:r>
              <a:rPr lang="en-GB" dirty="0"/>
              <a:t>Example using cursor(), execute(), </a:t>
            </a:r>
            <a:r>
              <a:rPr lang="en-GB" dirty="0" err="1"/>
              <a:t>fetchall</a:t>
            </a:r>
            <a:r>
              <a:rPr lang="en-GB" dirty="0"/>
              <a:t>() and close() methods:</a:t>
            </a:r>
            <a:endParaRPr lang="en-GB" sz="1800" dirty="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337656" y="2677000"/>
            <a:ext cx="7276351" cy="397031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sqlite3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sqlite3.connect('whisky')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 =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db.cursor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  </a:t>
            </a:r>
          </a:p>
          <a:p>
            <a:pPr>
              <a:spcBef>
                <a:spcPct val="0"/>
              </a:spcBef>
            </a:pP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cur.execute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('SELECT BRANDS.BNAME, REGION.RNAME        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FROM BRANDS,REGION                       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WHERE REGION.REGION_ID = BRANDS.REGION_ID \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ORDER BY BRANDS.BNAME;')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row in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cur.fetchall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print("{0[0]:&lt;30s} {0[1]:&lt;30s}".format(row))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db.close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F2E09-8923-8FFD-B8A5-C74CFAEB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8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Binary files - </a:t>
            </a:r>
            <a:r>
              <a:rPr lang="en-US" dirty="0" err="1"/>
              <a:t>struct.pack</a:t>
            </a:r>
            <a:r>
              <a:rPr lang="en-US" dirty="0"/>
              <a:t>/unpack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Binary file formats don't map to Python variable types.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1800" dirty="0"/>
              <a:t>Unless they were written using Python (like pickle).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1800" dirty="0"/>
              <a:t>Typically, they might be written using C/C++, or similar.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Convert to/from primitive types using pack and unpack.</a:t>
            </a: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072960" y="3051227"/>
            <a:ext cx="5123518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</a:t>
            </a:r>
            <a:r>
              <a:rPr lang="en-GB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struct</a:t>
            </a:r>
            <a:endParaRPr lang="en-GB" sz="18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open("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bindata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 "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rb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data =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fIn.read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(1024);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fIn.close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endParaRPr lang="en-GB" sz="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clean =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struct.unpack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</a:t>
            </a:r>
            <a:r>
              <a:rPr lang="en-GB" sz="18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80s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 data)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print(clean)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txt = clean[3].decode().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rstrip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('\x00')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print(txt)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6729" y="3051227"/>
            <a:ext cx="2555259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typedef struct {</a:t>
            </a:r>
          </a:p>
          <a:p>
            <a:pPr>
              <a:defRPr/>
            </a:pPr>
            <a:r>
              <a:rPr lang="en-GB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int a;</a:t>
            </a:r>
          </a:p>
          <a:p>
            <a:pPr>
              <a:defRPr/>
            </a:pPr>
            <a:r>
              <a:rPr lang="en-GB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int b;</a:t>
            </a:r>
          </a:p>
          <a:p>
            <a:pPr>
              <a:defRPr/>
            </a:pPr>
            <a:r>
              <a:rPr lang="en-GB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double c;</a:t>
            </a:r>
          </a:p>
          <a:p>
            <a:pPr>
              <a:defRPr/>
            </a:pPr>
            <a:r>
              <a:rPr lang="en-GB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char name[80];</a:t>
            </a:r>
          </a:p>
          <a:p>
            <a:pPr>
              <a:defRPr/>
            </a:pP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} data;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1072960" y="5673737"/>
            <a:ext cx="8156575" cy="646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(37, 42, 3.142, </a:t>
            </a:r>
            <a:r>
              <a:rPr lang="en-GB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b'Hollow</a:t>
            </a: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 World!\x00\x00\x00\x00\x00...')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latin typeface="Consolas" panose="020B0609020204030204" pitchFamily="49" charset="0"/>
                <a:cs typeface="Courier New" panose="02070309020205020404" pitchFamily="49" charset="0"/>
              </a:rPr>
              <a:t>Hollow World!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5D71-F40B-609B-32DE-FB4D9F2F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6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44320"/>
            <a:ext cx="6679721" cy="425019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Figtree"/>
                <a:ea typeface="+mn-ea"/>
                <a:cs typeface="+mn-cs"/>
              </a:rPr>
              <a:t>By the end of this chapter, learners will be able to: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Write messages to stderr.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errors using try / except / finally.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 exception syntax and arguments.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Describe the order of execution in exception blocks.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Recognize the Python 3 exception hierarchy.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assert for testing conditions.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raise to trigger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and raise custom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and interpret tracebacks.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8AB20-C6B5-3720-4668-59348FBA37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7BE7F-13C3-3EE6-8F89-B4892C5F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Writing Errors to stderr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AF9B-5437-4C04-A17F-F3A5AF397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Don't forget that error messages should go to stderr.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errors are often redirected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Ordinarily print goes to </a:t>
            </a:r>
            <a:r>
              <a:rPr lang="en-GB" dirty="0" err="1"/>
              <a:t>stdout</a:t>
            </a:r>
            <a:r>
              <a:rPr lang="en-GB" dirty="0"/>
              <a:t>, but it can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for using stderr with print changed at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 err="1"/>
              <a:t>sys.stderr.write</a:t>
            </a:r>
            <a:r>
              <a:rPr lang="en-GB" dirty="0"/>
              <a:t> outputs to the terminal in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 3, we can use the file parameter: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</a:t>
            </a:r>
            <a:r>
              <a:rPr lang="en-GB" b="1" dirty="0" err="1"/>
              <a:t>errno</a:t>
            </a:r>
            <a:r>
              <a:rPr lang="en-GB" dirty="0"/>
              <a:t> module, and </a:t>
            </a:r>
            <a:r>
              <a:rPr lang="en-GB" b="1" dirty="0" err="1"/>
              <a:t>os.strerror</a:t>
            </a:r>
            <a:r>
              <a:rPr lang="en-GB" b="1" dirty="0"/>
              <a:t>() </a:t>
            </a:r>
            <a:r>
              <a:rPr lang="en-GB" dirty="0"/>
              <a:t>for error number translation.</a:t>
            </a:r>
          </a:p>
          <a:p>
            <a:endParaRPr lang="en-GB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A473ECF-DCD4-6E55-0253-E061B2AF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4150707"/>
            <a:ext cx="63751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something_nasty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.write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("Invalid types compared\n")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C2D0140-7A2B-ACCB-A759-87FD9176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5759074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print("Invalid types compared",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3550E53-925B-6FCA-6BE9-BF695FDC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3677719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 myscript.py 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output_file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error_log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BD159-6A81-F60D-2796-2DA638BF0F0F}"/>
              </a:ext>
            </a:extLst>
          </p:cNvPr>
          <p:cNvSpPr txBox="1"/>
          <p:nvPr/>
        </p:nvSpPr>
        <p:spPr>
          <a:xfrm>
            <a:off x="7772400" y="4499485"/>
            <a:ext cx="97114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Version</a:t>
            </a:r>
          </a:p>
          <a:p>
            <a:r>
              <a:rPr lang="en-GB" dirty="0"/>
              <a:t>neutral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C4DC0A9-56FB-6C56-8FCC-98C443FD3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3280" y="4815841"/>
            <a:ext cx="5791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94F47-C9B4-0977-1C78-4B59FAAC0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and Customising Warnings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3799E-5CE3-A4B2-F67B-9B636FC10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10549200" cy="4061405"/>
          </a:xfrm>
        </p:spPr>
        <p:txBody>
          <a:bodyPr/>
          <a:lstStyle/>
          <a:p>
            <a:r>
              <a:rPr lang="en-GB" b="1" dirty="0"/>
              <a:t>Warnings can be generated by Python or by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when a warning should be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where the warning should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warnings are written to </a:t>
            </a:r>
            <a:r>
              <a:rPr lang="en-GB" dirty="0" err="1"/>
              <a:t>sys.stderr</a:t>
            </a:r>
            <a:endParaRPr lang="en-GB" dirty="0"/>
          </a:p>
          <a:p>
            <a:r>
              <a:rPr lang="en-GB" b="1" dirty="0"/>
              <a:t>The warnings standard module provides fine-grained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user-defined warnings with </a:t>
            </a:r>
            <a:r>
              <a:rPr lang="en-GB" dirty="0" err="1"/>
              <a:t>warnings.warn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 how warnings are formatted and displayed (customisable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warnings by type, message text, or category</a:t>
            </a:r>
          </a:p>
          <a:p>
            <a:r>
              <a:rPr lang="en-GB" b="1" dirty="0"/>
              <a:t>Command-line control with options –</a:t>
            </a:r>
            <a:r>
              <a:rPr lang="en-GB" b="1" dirty="0" err="1"/>
              <a:t>Wd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warnings that are normally suppressed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DeprecationWarning</a:t>
            </a:r>
            <a:r>
              <a:rPr lang="en-GB" dirty="0"/>
              <a:t> messages are hidden by default but can be shown with -</a:t>
            </a:r>
            <a:r>
              <a:rPr lang="en-GB" dirty="0" err="1"/>
              <a:t>Wd</a:t>
            </a:r>
            <a:r>
              <a:rPr lang="en-GB" dirty="0"/>
              <a:t> or a custom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9BD31-03B0-E3B7-03BF-C68B750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3AA-1270-B76A-BE41-FA35CBC1F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Warnings –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DA5E4-A958-B39F-5F87-22610FAD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Raise a non-fatal </a:t>
            </a:r>
            <a:r>
              <a:rPr lang="en-GB" b="1" dirty="0" err="1"/>
              <a:t>UserWarning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Turn a warning into a fatal exception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B8B-5AF2-9671-49F2-6E45414D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96F2E13-E00F-779D-ABCD-A18603F1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2127691"/>
            <a:ext cx="31239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warnings.warn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Oops'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6E0EC6B-8585-3A84-9E79-EAF55C17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4092842"/>
            <a:ext cx="5135800" cy="2041585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warnings.simplefilter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('default')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warnings.filterwarnings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('error', '.*')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locale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locale.getdefaultlocale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787689-69D3-0694-4DF7-B94F6039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039" y="2127691"/>
            <a:ext cx="3979633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Warning (from warnings module):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File "warn.py", line 3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warnings.warn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Oops'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UserWarning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Oops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Ending...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47E76AA-57AB-539B-0E4B-71FE4185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123" y="4789030"/>
            <a:ext cx="5135801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File "warn2.py", line 6, in &lt;module&gt;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DeprecationWarning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' is deprecated and slated for removal in Python 3.15. </a:t>
            </a:r>
            <a:endParaRPr lang="en-GB" sz="1600" dirty="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26E5A-0289-FED5-A17E-6B9A054A9E80}"/>
              </a:ext>
            </a:extLst>
          </p:cNvPr>
          <p:cNvSpPr txBox="1"/>
          <p:nvPr/>
        </p:nvSpPr>
        <p:spPr>
          <a:xfrm>
            <a:off x="6741563" y="4381991"/>
            <a:ext cx="32965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Equiavelent</a:t>
            </a:r>
            <a:r>
              <a:rPr lang="en-GB" dirty="0"/>
              <a:t> to –</a:t>
            </a:r>
            <a:r>
              <a:rPr lang="en-GB" dirty="0" err="1"/>
              <a:t>Wd</a:t>
            </a:r>
            <a:r>
              <a:rPr lang="en-GB" dirty="0"/>
              <a:t>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0C70-ABF5-8D3E-A60B-67E278BC80F8}"/>
              </a:ext>
            </a:extLst>
          </p:cNvPr>
          <p:cNvSpPr txBox="1"/>
          <p:nvPr/>
        </p:nvSpPr>
        <p:spPr>
          <a:xfrm>
            <a:off x="3645339" y="6371056"/>
            <a:ext cx="32177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Raises a </a:t>
            </a:r>
            <a:r>
              <a:rPr lang="en-GB" dirty="0" err="1"/>
              <a:t>DeprecationWarning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05F6A-AB90-1674-34E4-6381E5E88AC5}"/>
              </a:ext>
            </a:extLst>
          </p:cNvPr>
          <p:cNvSpPr txBox="1"/>
          <p:nvPr/>
        </p:nvSpPr>
        <p:spPr>
          <a:xfrm>
            <a:off x="1029422" y="6361126"/>
            <a:ext cx="23230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Will not be executed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A4EDA32-5B00-6F42-E911-651D9F6D7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9543" y="4594765"/>
            <a:ext cx="862019" cy="971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EF2DB3-EEFB-0D92-293C-195A17848C67}"/>
              </a:ext>
            </a:extLst>
          </p:cNvPr>
          <p:cNvSpPr/>
          <p:nvPr/>
        </p:nvSpPr>
        <p:spPr>
          <a:xfrm>
            <a:off x="1007976" y="5515249"/>
            <a:ext cx="3186072" cy="2792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DE25C71-2B67-FA23-0880-D04F9B7BB8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8134" y="5813772"/>
            <a:ext cx="1" cy="54735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5934A-0C96-CD20-3350-B03270E876CD}"/>
              </a:ext>
            </a:extLst>
          </p:cNvPr>
          <p:cNvSpPr/>
          <p:nvPr/>
        </p:nvSpPr>
        <p:spPr>
          <a:xfrm>
            <a:off x="1024228" y="5835907"/>
            <a:ext cx="2278156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5C95F8B-647A-47A4-1842-E7533669C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661" y="6112468"/>
            <a:ext cx="0" cy="239344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9A31C-0276-44E9-FA05-244402036DC8}"/>
              </a:ext>
            </a:extLst>
          </p:cNvPr>
          <p:cNvSpPr/>
          <p:nvPr/>
        </p:nvSpPr>
        <p:spPr>
          <a:xfrm>
            <a:off x="1007976" y="4440888"/>
            <a:ext cx="4854343" cy="5658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E20-36F4-E838-937B-585027F02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BB29-EEE5-D028-8EE5-297E08196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Traditional error handling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Returning a value from a function to indicate success or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Ignore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the error, but otherwise ignore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an object into some kind of invalid state that can be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Aborting the program.</a:t>
            </a:r>
          </a:p>
          <a:p>
            <a:r>
              <a:rPr lang="en-GB" b="1" dirty="0"/>
              <a:t>In Python, an exception can be thrown: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exception is represented by an object.</a:t>
            </a:r>
          </a:p>
          <a:p>
            <a:pPr marL="971550" lvl="1" indent="-285750"/>
            <a:r>
              <a:rPr lang="en-GB" dirty="0"/>
              <a:t>Usually of a class derived from the exception superclass.</a:t>
            </a:r>
          </a:p>
          <a:p>
            <a:pPr marL="971550" lvl="1" indent="-285750"/>
            <a:r>
              <a:rPr lang="en-GB" dirty="0"/>
              <a:t>Includes diagnostic attributes which may be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Throwing an exception transfers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function call stack is unwound until a handler capable of handling the exception object is found.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05E2-B7F9-C282-941E-3D99AEB5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3C54-C3FC-0287-5206-247AC9F7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2C6-740E-006D-6A9B-BEA887494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 -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50D0-B38D-22E6-E285-7D33511B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Unhandled exceptions terminate the program.</a:t>
            </a:r>
          </a:p>
          <a:p>
            <a:r>
              <a:rPr lang="en-GB" b="1" dirty="0"/>
              <a:t>Trapping an exception: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Although we use terms like "try block", there is no real or implied scope within each code section.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183D-B8E0-3E51-754C-9B22A17D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847D5F-90C0-E185-E8D2-50B4DD0A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28" y="2604518"/>
            <a:ext cx="4493543" cy="2318583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code body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exception_list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[as var]]: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exception handler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statements if no exception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final statements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5440-4702-721F-D810-23DF37A9D78D}"/>
              </a:ext>
            </a:extLst>
          </p:cNvPr>
          <p:cNvSpPr txBox="1"/>
          <p:nvPr/>
        </p:nvSpPr>
        <p:spPr>
          <a:xfrm>
            <a:off x="5843921" y="3763326"/>
            <a:ext cx="25707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Optional, not executed if an exception occurs</a:t>
            </a:r>
            <a:endParaRPr lang="en-GB" dirty="0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1C91F3-FCFE-6D16-C373-AECE448C50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065713"/>
            <a:ext cx="992169" cy="5544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6A01E4-9B1D-9D0E-BE89-380D7EAE794E}"/>
              </a:ext>
            </a:extLst>
          </p:cNvPr>
          <p:cNvSpPr/>
          <p:nvPr/>
        </p:nvSpPr>
        <p:spPr>
          <a:xfrm>
            <a:off x="989579" y="3763326"/>
            <a:ext cx="3811022" cy="537643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F7F5D-6AFF-92E1-7836-45E02BF7318E}"/>
              </a:ext>
            </a:extLst>
          </p:cNvPr>
          <p:cNvSpPr txBox="1"/>
          <p:nvPr/>
        </p:nvSpPr>
        <p:spPr>
          <a:xfrm>
            <a:off x="5843920" y="4452689"/>
            <a:ext cx="30714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Optional, </a:t>
            </a:r>
            <a:r>
              <a:rPr lang="en-GB" b="1" dirty="0"/>
              <a:t>always</a:t>
            </a:r>
            <a:r>
              <a:rPr lang="en-GB" dirty="0"/>
              <a:t> executed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2F35C1F4-A7C0-1188-2DE0-388A88E16A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631519"/>
            <a:ext cx="992169" cy="5544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33C6FB-A79A-F610-2DDF-3C453E877154}"/>
              </a:ext>
            </a:extLst>
          </p:cNvPr>
          <p:cNvSpPr/>
          <p:nvPr/>
        </p:nvSpPr>
        <p:spPr>
          <a:xfrm>
            <a:off x="989579" y="4328160"/>
            <a:ext cx="3811022" cy="566778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4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503479-123E-2C41-CB92-380A8525A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69959D-EAFD-7B8B-4B16-C8ED92EB3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E0E9-476E-B4F0-E252-053766D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49E740B-F423-7972-0DC7-3ABA4C242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B6E18-0ED1-2D14-6E3D-25CE417256F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C5FE2EF1-DFC5-337F-27C1-EFC5862208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4EDDD1-0A30-5A1D-1073-7C645AD0323E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7A032-4589-5992-02BC-71A4B99A58FA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1EDC0068-18AC-7C99-6D26-5913D8C7E2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8DA507-BA6B-DBDF-E675-AAA490CD46AB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1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57A7-9DEF-0788-9B2E-9CFCBB00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138CF-7851-022F-C80D-18B7D1D6A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2F755-678B-32BC-BDD6-2C57A191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0668A-C08C-F1BA-1732-959278D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015CB0-FB49-F055-1FB4-38F3CB56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B8AA-E8CF-1BCB-BF5C-EF766733BA5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90AEB1D-0814-EF8B-EF7E-CC2445A3F0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B9CAAE-40D8-FB88-56CC-920524015B36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76D1-5AE0-DE43-45C5-BEBC24A68941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5E2D69B2-5F9F-3964-36E8-F11B4D4E3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2CDC51-5B72-4C0D-F1B3-558C0CF0C3C0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399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20946</TotalTime>
  <Words>3262</Words>
  <Application>Microsoft Office PowerPoint</Application>
  <PresentationFormat>Widescreen</PresentationFormat>
  <Paragraphs>350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15</vt:i4>
      </vt:variant>
    </vt:vector>
  </HeadingPairs>
  <TitlesOfParts>
    <vt:vector size="41" baseType="lpstr">
      <vt:lpstr>Courier New</vt:lpstr>
      <vt:lpstr>Arial</vt:lpstr>
      <vt:lpstr>Montserrat</vt:lpstr>
      <vt:lpstr>Montserrat Black</vt:lpstr>
      <vt:lpstr>Figtree</vt:lpstr>
      <vt:lpstr>Aptos</vt:lpstr>
      <vt:lpstr>Figtree Light</vt:lpstr>
      <vt:lpstr>Consolas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12 – Error Handling and Exceptions</vt:lpstr>
      <vt:lpstr>PowerPoint Presentation</vt:lpstr>
      <vt:lpstr>Writing Errors to stderr</vt:lpstr>
      <vt:lpstr>Managing and Customising Warnings in Python</vt:lpstr>
      <vt:lpstr>Warnings – Examples</vt:lpstr>
      <vt:lpstr>Exception Handling</vt:lpstr>
      <vt:lpstr>Exception Handling - Syntax</vt:lpstr>
      <vt:lpstr>Exceptions – Multiple except blocks</vt:lpstr>
      <vt:lpstr>Exceptions – Multiple except blocks</vt:lpstr>
      <vt:lpstr>Review Questions</vt:lpstr>
      <vt:lpstr>Review Questions</vt:lpstr>
      <vt:lpstr>Summary</vt:lpstr>
      <vt:lpstr>Database interface overview</vt:lpstr>
      <vt:lpstr>Example - SQLite from Python</vt:lpstr>
      <vt:lpstr>Binary files - struct.pack/unpack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55</cp:revision>
  <dcterms:created xsi:type="dcterms:W3CDTF">2024-06-24T11:44:08Z</dcterms:created>
  <dcterms:modified xsi:type="dcterms:W3CDTF">2025-10-31T23:16:13Z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